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63" r:id="rId4"/>
    <p:sldId id="261" r:id="rId5"/>
    <p:sldId id="262" r:id="rId6"/>
    <p:sldId id="258" r:id="rId7"/>
    <p:sldId id="259" r:id="rId8"/>
    <p:sldId id="260" r:id="rId9"/>
    <p:sldId id="265" r:id="rId10"/>
    <p:sldId id="266" r:id="rId11"/>
    <p:sldId id="269" r:id="rId12"/>
    <p:sldId id="267" r:id="rId13"/>
    <p:sldId id="268" r:id="rId14"/>
    <p:sldId id="264"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8" d="100"/>
          <a:sy n="68" d="100"/>
        </p:scale>
        <p:origin x="126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316815C-16D0-46B0-A02B-91849AA96FC7}" type="datetimeFigureOut">
              <a:rPr lang="en-US" smtClean="0"/>
              <a:t>10/26/2021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1DD124-F9CB-49EC-AC1A-17E7B2C05D1E}"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25785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16815C-16D0-46B0-A02B-91849AA96FC7}" type="datetimeFigureOut">
              <a:rPr lang="en-US" smtClean="0"/>
              <a:t>10/26/2021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1DD124-F9CB-49EC-AC1A-17E7B2C05D1E}" type="slidenum">
              <a:rPr lang="en-US" smtClean="0"/>
              <a:t>‹#›</a:t>
            </a:fld>
            <a:endParaRPr lang="en-US"/>
          </a:p>
        </p:txBody>
      </p:sp>
    </p:spTree>
    <p:extLst>
      <p:ext uri="{BB962C8B-B14F-4D97-AF65-F5344CB8AC3E}">
        <p14:creationId xmlns:p14="http://schemas.microsoft.com/office/powerpoint/2010/main" val="39657463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16815C-16D0-46B0-A02B-91849AA96FC7}" type="datetimeFigureOut">
              <a:rPr lang="en-US" smtClean="0"/>
              <a:t>10/26/2021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1DD124-F9CB-49EC-AC1A-17E7B2C05D1E}" type="slidenum">
              <a:rPr lang="en-US" smtClean="0"/>
              <a:t>‹#›</a:t>
            </a:fld>
            <a:endParaRPr lang="en-US"/>
          </a:p>
        </p:txBody>
      </p:sp>
    </p:spTree>
    <p:extLst>
      <p:ext uri="{BB962C8B-B14F-4D97-AF65-F5344CB8AC3E}">
        <p14:creationId xmlns:p14="http://schemas.microsoft.com/office/powerpoint/2010/main" val="3238118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16815C-16D0-46B0-A02B-91849AA96FC7}" type="datetimeFigureOut">
              <a:rPr lang="en-US" smtClean="0"/>
              <a:t>10/26/2021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1DD124-F9CB-49EC-AC1A-17E7B2C05D1E}" type="slidenum">
              <a:rPr lang="en-US" smtClean="0"/>
              <a:t>‹#›</a:t>
            </a:fld>
            <a:endParaRPr lang="en-US"/>
          </a:p>
        </p:txBody>
      </p:sp>
    </p:spTree>
    <p:extLst>
      <p:ext uri="{BB962C8B-B14F-4D97-AF65-F5344CB8AC3E}">
        <p14:creationId xmlns:p14="http://schemas.microsoft.com/office/powerpoint/2010/main" val="35658529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316815C-16D0-46B0-A02B-91849AA96FC7}" type="datetimeFigureOut">
              <a:rPr lang="en-US" smtClean="0"/>
              <a:t>10/26/2021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1DD124-F9CB-49EC-AC1A-17E7B2C05D1E}"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6862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316815C-16D0-46B0-A02B-91849AA96FC7}" type="datetimeFigureOut">
              <a:rPr lang="en-US" smtClean="0"/>
              <a:t>10/26/2021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1DD124-F9CB-49EC-AC1A-17E7B2C05D1E}" type="slidenum">
              <a:rPr lang="en-US" smtClean="0"/>
              <a:t>‹#›</a:t>
            </a:fld>
            <a:endParaRPr lang="en-US"/>
          </a:p>
        </p:txBody>
      </p:sp>
    </p:spTree>
    <p:extLst>
      <p:ext uri="{BB962C8B-B14F-4D97-AF65-F5344CB8AC3E}">
        <p14:creationId xmlns:p14="http://schemas.microsoft.com/office/powerpoint/2010/main" val="4446416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316815C-16D0-46B0-A02B-91849AA96FC7}" type="datetimeFigureOut">
              <a:rPr lang="en-US" smtClean="0"/>
              <a:t>10/26/2021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51DD124-F9CB-49EC-AC1A-17E7B2C05D1E}" type="slidenum">
              <a:rPr lang="en-US" smtClean="0"/>
              <a:t>‹#›</a:t>
            </a:fld>
            <a:endParaRPr lang="en-US"/>
          </a:p>
        </p:txBody>
      </p:sp>
    </p:spTree>
    <p:extLst>
      <p:ext uri="{BB962C8B-B14F-4D97-AF65-F5344CB8AC3E}">
        <p14:creationId xmlns:p14="http://schemas.microsoft.com/office/powerpoint/2010/main" val="13896545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316815C-16D0-46B0-A02B-91849AA96FC7}" type="datetimeFigureOut">
              <a:rPr lang="en-US" smtClean="0"/>
              <a:t>10/26/2021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51DD124-F9CB-49EC-AC1A-17E7B2C05D1E}" type="slidenum">
              <a:rPr lang="en-US" smtClean="0"/>
              <a:t>‹#›</a:t>
            </a:fld>
            <a:endParaRPr lang="en-US"/>
          </a:p>
        </p:txBody>
      </p:sp>
    </p:spTree>
    <p:extLst>
      <p:ext uri="{BB962C8B-B14F-4D97-AF65-F5344CB8AC3E}">
        <p14:creationId xmlns:p14="http://schemas.microsoft.com/office/powerpoint/2010/main" val="21208312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316815C-16D0-46B0-A02B-91849AA96FC7}" type="datetimeFigureOut">
              <a:rPr lang="en-US" smtClean="0"/>
              <a:t>10/26/2021</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A51DD124-F9CB-49EC-AC1A-17E7B2C05D1E}" type="slidenum">
              <a:rPr lang="en-US" smtClean="0"/>
              <a:t>‹#›</a:t>
            </a:fld>
            <a:endParaRPr lang="en-US"/>
          </a:p>
        </p:txBody>
      </p:sp>
    </p:spTree>
    <p:extLst>
      <p:ext uri="{BB962C8B-B14F-4D97-AF65-F5344CB8AC3E}">
        <p14:creationId xmlns:p14="http://schemas.microsoft.com/office/powerpoint/2010/main" val="3541640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D316815C-16D0-46B0-A02B-91849AA96FC7}" type="datetimeFigureOut">
              <a:rPr lang="en-US" smtClean="0"/>
              <a:t>10/26/2021</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A51DD124-F9CB-49EC-AC1A-17E7B2C05D1E}" type="slidenum">
              <a:rPr lang="en-US" smtClean="0"/>
              <a:t>‹#›</a:t>
            </a:fld>
            <a:endParaRPr lang="en-US"/>
          </a:p>
        </p:txBody>
      </p:sp>
    </p:spTree>
    <p:extLst>
      <p:ext uri="{BB962C8B-B14F-4D97-AF65-F5344CB8AC3E}">
        <p14:creationId xmlns:p14="http://schemas.microsoft.com/office/powerpoint/2010/main" val="3192021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316815C-16D0-46B0-A02B-91849AA96FC7}" type="datetimeFigureOut">
              <a:rPr lang="en-US" smtClean="0"/>
              <a:t>10/26/2021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1DD124-F9CB-49EC-AC1A-17E7B2C05D1E}" type="slidenum">
              <a:rPr lang="en-US" smtClean="0"/>
              <a:t>‹#›</a:t>
            </a:fld>
            <a:endParaRPr lang="en-US"/>
          </a:p>
        </p:txBody>
      </p:sp>
    </p:spTree>
    <p:extLst>
      <p:ext uri="{BB962C8B-B14F-4D97-AF65-F5344CB8AC3E}">
        <p14:creationId xmlns:p14="http://schemas.microsoft.com/office/powerpoint/2010/main" val="3295618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D316815C-16D0-46B0-A02B-91849AA96FC7}" type="datetimeFigureOut">
              <a:rPr lang="en-US" smtClean="0"/>
              <a:t>10/26/2021</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A51DD124-F9CB-49EC-AC1A-17E7B2C05D1E}" type="slidenum">
              <a:rPr lang="en-US" smtClean="0"/>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743725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468D216-9040-44B3-8D1D-7DF61E8CE71C}"/>
              </a:ext>
            </a:extLst>
          </p:cNvPr>
          <p:cNvSpPr/>
          <p:nvPr/>
        </p:nvSpPr>
        <p:spPr>
          <a:xfrm>
            <a:off x="0" y="-37707"/>
            <a:ext cx="9144000" cy="632538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2F96C1-F386-42FF-AB09-2F7CD018AD79}"/>
              </a:ext>
            </a:extLst>
          </p:cNvPr>
          <p:cNvSpPr>
            <a:spLocks noGrp="1"/>
          </p:cNvSpPr>
          <p:nvPr>
            <p:ph type="ctrTitle"/>
          </p:nvPr>
        </p:nvSpPr>
        <p:spPr/>
        <p:txBody>
          <a:bodyPr/>
          <a:lstStyle/>
          <a:p>
            <a:r>
              <a:rPr lang="en-US" dirty="0">
                <a:solidFill>
                  <a:schemeClr val="bg1">
                    <a:lumMod val="75000"/>
                  </a:schemeClr>
                </a:solidFill>
              </a:rPr>
              <a:t>Mary Astell</a:t>
            </a:r>
            <a:br>
              <a:rPr lang="en-US" dirty="0">
                <a:solidFill>
                  <a:schemeClr val="bg1">
                    <a:lumMod val="75000"/>
                  </a:schemeClr>
                </a:solidFill>
              </a:rPr>
            </a:br>
            <a:r>
              <a:rPr lang="en-US" sz="3600" dirty="0">
                <a:solidFill>
                  <a:schemeClr val="bg1">
                    <a:lumMod val="75000"/>
                  </a:schemeClr>
                </a:solidFill>
              </a:rPr>
              <a:t>“The First English Feminist”</a:t>
            </a:r>
            <a:endParaRPr lang="en-US" dirty="0">
              <a:solidFill>
                <a:schemeClr val="bg1">
                  <a:lumMod val="75000"/>
                </a:schemeClr>
              </a:solidFill>
            </a:endParaRPr>
          </a:p>
        </p:txBody>
      </p:sp>
      <p:sp>
        <p:nvSpPr>
          <p:cNvPr id="3" name="Subtitle 2">
            <a:extLst>
              <a:ext uri="{FF2B5EF4-FFF2-40B4-BE49-F238E27FC236}">
                <a16:creationId xmlns:a16="http://schemas.microsoft.com/office/drawing/2014/main" id="{1EF8ADAA-61F1-4C3B-969A-9A008CCA77E5}"/>
              </a:ext>
            </a:extLst>
          </p:cNvPr>
          <p:cNvSpPr>
            <a:spLocks noGrp="1"/>
          </p:cNvSpPr>
          <p:nvPr>
            <p:ph type="subTitle" idx="1"/>
          </p:nvPr>
        </p:nvSpPr>
        <p:spPr/>
        <p:txBody>
          <a:bodyPr>
            <a:normAutofit/>
          </a:bodyPr>
          <a:lstStyle/>
          <a:p>
            <a:pPr>
              <a:spcBef>
                <a:spcPts val="0"/>
              </a:spcBef>
            </a:pPr>
            <a:r>
              <a:rPr lang="en-US" dirty="0" err="1">
                <a:solidFill>
                  <a:schemeClr val="bg1">
                    <a:lumMod val="75000"/>
                  </a:schemeClr>
                </a:solidFill>
              </a:rPr>
              <a:t>Gentrain</a:t>
            </a:r>
            <a:r>
              <a:rPr lang="en-US" dirty="0">
                <a:solidFill>
                  <a:schemeClr val="bg1">
                    <a:lumMod val="75000"/>
                  </a:schemeClr>
                </a:solidFill>
              </a:rPr>
              <a:t> 410</a:t>
            </a:r>
          </a:p>
          <a:p>
            <a:pPr>
              <a:spcBef>
                <a:spcPts val="0"/>
              </a:spcBef>
            </a:pPr>
            <a:r>
              <a:rPr lang="en-US" dirty="0">
                <a:solidFill>
                  <a:schemeClr val="bg1">
                    <a:lumMod val="75000"/>
                  </a:schemeClr>
                </a:solidFill>
              </a:rPr>
              <a:t>Stephanie Spoto</a:t>
            </a:r>
          </a:p>
          <a:p>
            <a:pPr>
              <a:spcBef>
                <a:spcPts val="0"/>
              </a:spcBef>
            </a:pPr>
            <a:r>
              <a:rPr lang="en-US" dirty="0">
                <a:solidFill>
                  <a:schemeClr val="bg1">
                    <a:lumMod val="75000"/>
                  </a:schemeClr>
                </a:solidFill>
              </a:rPr>
              <a:t>Monterey Peninsula College</a:t>
            </a:r>
          </a:p>
        </p:txBody>
      </p:sp>
      <p:pic>
        <p:nvPicPr>
          <p:cNvPr id="1026" name="Picture 2" descr="https://upload.wikimedia.org/wikipedia/commons/8/8e/Reynold%27_Study_for_a_portrait.jpg">
            <a:extLst>
              <a:ext uri="{FF2B5EF4-FFF2-40B4-BE49-F238E27FC236}">
                <a16:creationId xmlns:a16="http://schemas.microsoft.com/office/drawing/2014/main" id="{CED949AF-2BAD-47F3-A649-872305ABC6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8825" y="-13629"/>
            <a:ext cx="4029338" cy="6325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65590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609C5-7894-4D62-9114-2E9CF34C9337}"/>
              </a:ext>
            </a:extLst>
          </p:cNvPr>
          <p:cNvSpPr>
            <a:spLocks noGrp="1"/>
          </p:cNvSpPr>
          <p:nvPr>
            <p:ph type="title"/>
          </p:nvPr>
        </p:nvSpPr>
        <p:spPr/>
        <p:txBody>
          <a:bodyPr/>
          <a:lstStyle/>
          <a:p>
            <a:r>
              <a:rPr lang="en-US" dirty="0"/>
              <a:t>Mind-Body Dualism</a:t>
            </a:r>
            <a:br>
              <a:rPr lang="en-US" dirty="0"/>
            </a:br>
            <a:r>
              <a:rPr lang="en-US" dirty="0"/>
              <a:t>Mind-Body Union</a:t>
            </a:r>
          </a:p>
        </p:txBody>
      </p:sp>
      <p:sp>
        <p:nvSpPr>
          <p:cNvPr id="3" name="Content Placeholder 2">
            <a:extLst>
              <a:ext uri="{FF2B5EF4-FFF2-40B4-BE49-F238E27FC236}">
                <a16:creationId xmlns:a16="http://schemas.microsoft.com/office/drawing/2014/main" id="{94F09082-F4B7-4C7B-96BF-1D949072AE03}"/>
              </a:ext>
            </a:extLst>
          </p:cNvPr>
          <p:cNvSpPr>
            <a:spLocks noGrp="1"/>
          </p:cNvSpPr>
          <p:nvPr>
            <p:ph idx="1"/>
          </p:nvPr>
        </p:nvSpPr>
        <p:spPr/>
        <p:txBody>
          <a:bodyPr>
            <a:normAutofit fontScale="92500" lnSpcReduction="10000"/>
          </a:bodyPr>
          <a:lstStyle/>
          <a:p>
            <a:pPr>
              <a:buFont typeface="Wingdings" panose="05000000000000000000" pitchFamily="2" charset="2"/>
              <a:buChar char="§"/>
            </a:pPr>
            <a:r>
              <a:rPr lang="en-US" dirty="0"/>
              <a:t> For Astell, it seems as though minds are sometimes separate from bodies, however she claims that all humans are mind-body unions.</a:t>
            </a:r>
          </a:p>
          <a:p>
            <a:pPr>
              <a:buFont typeface="Wingdings" panose="05000000000000000000" pitchFamily="2" charset="2"/>
              <a:buChar char="§"/>
            </a:pPr>
            <a:r>
              <a:rPr lang="en-US" dirty="0"/>
              <a:t> But this connection is unintelligible to us: “We know and feel the Union between our Soul and Body, but who amongst us sees so clearly, as to find out with Certitude and Exactness, the secret ties which unite two such different Substances, or how they are able to act upon each other?”</a:t>
            </a:r>
          </a:p>
          <a:p>
            <a:pPr lvl="1">
              <a:buFont typeface="Wingdings" panose="05000000000000000000" pitchFamily="2" charset="2"/>
              <a:buChar char="§"/>
            </a:pPr>
            <a:r>
              <a:rPr lang="en-US" dirty="0"/>
              <a:t>This union is mysterious: we “know and feel” it, but we don’t ever have perfect knowledge of it in essence or causally (how one influences the other)</a:t>
            </a:r>
          </a:p>
          <a:p>
            <a:pPr>
              <a:buFont typeface="Wingdings" panose="05000000000000000000" pitchFamily="2" charset="2"/>
              <a:buChar char="§"/>
            </a:pPr>
            <a:r>
              <a:rPr lang="en-US" i="1" dirty="0"/>
              <a:t> Christian Religion: </a:t>
            </a:r>
            <a:r>
              <a:rPr lang="en-US" dirty="0"/>
              <a:t>There is a connection between our lack of knowledge regarding the union of mind-body and the relation between God and humans</a:t>
            </a:r>
          </a:p>
          <a:p>
            <a:pPr lvl="1">
              <a:buFont typeface="Wingdings" panose="05000000000000000000" pitchFamily="2" charset="2"/>
              <a:buChar char="§"/>
            </a:pPr>
            <a:r>
              <a:rPr lang="en-US" dirty="0"/>
              <a:t>“Again, </a:t>
            </a:r>
            <a:r>
              <a:rPr lang="en-US" dirty="0" err="1"/>
              <a:t>tho</a:t>
            </a:r>
            <a:r>
              <a:rPr lang="en-US" dirty="0"/>
              <a:t>’ I do not understand the Philosophy of the Union between the Divine and Human Nature; (neither do I comprehend the Vital Union between my Soul and Body, nor how and in what manner they are </a:t>
            </a:r>
            <a:r>
              <a:rPr lang="en-US" dirty="0" err="1"/>
              <a:t>joyn’d</a:t>
            </a:r>
            <a:r>
              <a:rPr lang="en-US" dirty="0"/>
              <a:t>, </a:t>
            </a:r>
            <a:r>
              <a:rPr lang="en-US" dirty="0" err="1"/>
              <a:t>tho</a:t>
            </a:r>
            <a:r>
              <a:rPr lang="en-US" dirty="0"/>
              <a:t>’ I am sure that so it is) …”</a:t>
            </a:r>
          </a:p>
        </p:txBody>
      </p:sp>
    </p:spTree>
    <p:extLst>
      <p:ext uri="{BB962C8B-B14F-4D97-AF65-F5344CB8AC3E}">
        <p14:creationId xmlns:p14="http://schemas.microsoft.com/office/powerpoint/2010/main" val="12765362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0BE4E-F1D2-46B8-ADF5-36E401F742FA}"/>
              </a:ext>
            </a:extLst>
          </p:cNvPr>
          <p:cNvSpPr>
            <a:spLocks noGrp="1"/>
          </p:cNvSpPr>
          <p:nvPr>
            <p:ph type="title"/>
          </p:nvPr>
        </p:nvSpPr>
        <p:spPr/>
        <p:txBody>
          <a:bodyPr/>
          <a:lstStyle/>
          <a:p>
            <a:r>
              <a:rPr lang="en-US" dirty="0"/>
              <a:t>Dualism and women</a:t>
            </a:r>
          </a:p>
        </p:txBody>
      </p:sp>
      <p:sp>
        <p:nvSpPr>
          <p:cNvPr id="3" name="Content Placeholder 2">
            <a:extLst>
              <a:ext uri="{FF2B5EF4-FFF2-40B4-BE49-F238E27FC236}">
                <a16:creationId xmlns:a16="http://schemas.microsoft.com/office/drawing/2014/main" id="{DE471811-5A52-4352-A7ED-196389802A3A}"/>
              </a:ext>
            </a:extLst>
          </p:cNvPr>
          <p:cNvSpPr>
            <a:spLocks noGrp="1"/>
          </p:cNvSpPr>
          <p:nvPr>
            <p:ph idx="1"/>
          </p:nvPr>
        </p:nvSpPr>
        <p:spPr>
          <a:xfrm>
            <a:off x="822960" y="1845734"/>
            <a:ext cx="3551078" cy="4112006"/>
          </a:xfrm>
        </p:spPr>
        <p:txBody>
          <a:bodyPr>
            <a:normAutofit/>
          </a:bodyPr>
          <a:lstStyle/>
          <a:p>
            <a:r>
              <a:rPr lang="en-US" sz="2400" dirty="0"/>
              <a:t>If the mind is separate from the body, how do we think this might influence our understanding of women’s intellectual or spiritual capacities?</a:t>
            </a:r>
          </a:p>
        </p:txBody>
      </p:sp>
      <p:pic>
        <p:nvPicPr>
          <p:cNvPr id="7170" name="Picture 2" descr="https://i.pinimg.com/originals/66/64/f7/6664f77ff4576f8751c9e31f949192e6.jpg">
            <a:extLst>
              <a:ext uri="{FF2B5EF4-FFF2-40B4-BE49-F238E27FC236}">
                <a16:creationId xmlns:a16="http://schemas.microsoft.com/office/drawing/2014/main" id="{52470561-04EF-4931-95BD-4D34589BCD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3069" y="1737361"/>
            <a:ext cx="3349857" cy="51289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86438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DA702-55A9-424C-AA0F-47CD68F824A3}"/>
              </a:ext>
            </a:extLst>
          </p:cNvPr>
          <p:cNvSpPr>
            <a:spLocks noGrp="1"/>
          </p:cNvSpPr>
          <p:nvPr>
            <p:ph type="title"/>
          </p:nvPr>
        </p:nvSpPr>
        <p:spPr/>
        <p:txBody>
          <a:bodyPr/>
          <a:lstStyle/>
          <a:p>
            <a:r>
              <a:rPr lang="en-US" dirty="0"/>
              <a:t>Mind-Body Dualism and views on women</a:t>
            </a:r>
          </a:p>
        </p:txBody>
      </p:sp>
      <p:sp>
        <p:nvSpPr>
          <p:cNvPr id="3" name="Content Placeholder 2">
            <a:extLst>
              <a:ext uri="{FF2B5EF4-FFF2-40B4-BE49-F238E27FC236}">
                <a16:creationId xmlns:a16="http://schemas.microsoft.com/office/drawing/2014/main" id="{9948F52F-CA8F-4D6E-9EB8-C4FFF2E33AE8}"/>
              </a:ext>
            </a:extLst>
          </p:cNvPr>
          <p:cNvSpPr>
            <a:spLocks noGrp="1"/>
          </p:cNvSpPr>
          <p:nvPr>
            <p:ph idx="1"/>
          </p:nvPr>
        </p:nvSpPr>
        <p:spPr/>
        <p:txBody>
          <a:bodyPr>
            <a:normAutofit fontScale="92500" lnSpcReduction="20000"/>
          </a:bodyPr>
          <a:lstStyle/>
          <a:p>
            <a:r>
              <a:rPr lang="en-US" dirty="0"/>
              <a:t>Astell’s mind-body union and ideas of dualism: she argues against the common contemporary view about women </a:t>
            </a:r>
            <a:r>
              <a:rPr lang="en-US" dirty="0">
                <a:sym typeface="Wingdings" panose="05000000000000000000" pitchFamily="2" charset="2"/>
              </a:rPr>
              <a:t> that they do not demonstrate the same intellectual abilities as men</a:t>
            </a:r>
          </a:p>
          <a:p>
            <a:pPr lvl="1"/>
            <a:r>
              <a:rPr lang="en-US" dirty="0">
                <a:sym typeface="Wingdings" panose="05000000000000000000" pitchFamily="2" charset="2"/>
              </a:rPr>
              <a:t>Common view: women are inherently more closely united to bodies (more earthly, more fleshy, more prone to sin, and less able for contemplation)</a:t>
            </a:r>
            <a:endParaRPr lang="en-US" dirty="0"/>
          </a:p>
          <a:p>
            <a:pPr>
              <a:buFont typeface="Wingdings" panose="05000000000000000000" pitchFamily="2" charset="2"/>
              <a:buChar char="§"/>
            </a:pPr>
            <a:r>
              <a:rPr lang="en-US" dirty="0"/>
              <a:t> Women’s inferiority is socially conditioned, not spiritually or biologically determined: what we understand as the uniformity of women’s abilities is not rooted in a feminine essence or biological nature </a:t>
            </a:r>
            <a:r>
              <a:rPr lang="en-US" dirty="0">
                <a:sym typeface="Wingdings" panose="05000000000000000000" pitchFamily="2" charset="2"/>
              </a:rPr>
              <a:t> arises because of social practice</a:t>
            </a:r>
          </a:p>
          <a:p>
            <a:pPr>
              <a:buFont typeface="Wingdings" panose="05000000000000000000" pitchFamily="2" charset="2"/>
              <a:buChar char="§"/>
            </a:pPr>
            <a:r>
              <a:rPr lang="en-US" dirty="0">
                <a:sym typeface="Wingdings" panose="05000000000000000000" pitchFamily="2" charset="2"/>
              </a:rPr>
              <a:t> Therefore, these differences should be accounted for epistemologically, not metaphysically</a:t>
            </a:r>
          </a:p>
          <a:p>
            <a:pPr lvl="1">
              <a:buFont typeface="Wingdings" panose="05000000000000000000" pitchFamily="2" charset="2"/>
              <a:buChar char="§"/>
            </a:pPr>
            <a:r>
              <a:rPr lang="en-US" dirty="0">
                <a:sym typeface="Wingdings" panose="05000000000000000000" pitchFamily="2" charset="2"/>
              </a:rPr>
              <a:t>It does not come from God, and is not hashed out in some relationship between the woman’s inferior mind and her body</a:t>
            </a:r>
          </a:p>
          <a:p>
            <a:pPr lvl="1">
              <a:buFont typeface="Wingdings" panose="05000000000000000000" pitchFamily="2" charset="2"/>
              <a:buChar char="§"/>
            </a:pPr>
            <a:r>
              <a:rPr lang="en-US" dirty="0">
                <a:sym typeface="Wingdings" panose="05000000000000000000" pitchFamily="2" charset="2"/>
              </a:rPr>
              <a:t>Epistemology’s central questions: what do we know? How do we know it? For women, it is clear that what little is known by them is the result of the second question, for how can women know if they are not granted the access of knowing, i.e. an education?</a:t>
            </a:r>
          </a:p>
        </p:txBody>
      </p:sp>
    </p:spTree>
    <p:extLst>
      <p:ext uri="{BB962C8B-B14F-4D97-AF65-F5344CB8AC3E}">
        <p14:creationId xmlns:p14="http://schemas.microsoft.com/office/powerpoint/2010/main" val="28837341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9A0C4-4028-43A5-A4C5-031F94ED5DE4}"/>
              </a:ext>
            </a:extLst>
          </p:cNvPr>
          <p:cNvSpPr>
            <a:spLocks noGrp="1"/>
          </p:cNvSpPr>
          <p:nvPr>
            <p:ph type="title"/>
          </p:nvPr>
        </p:nvSpPr>
        <p:spPr/>
        <p:txBody>
          <a:bodyPr/>
          <a:lstStyle/>
          <a:p>
            <a:r>
              <a:rPr lang="en-US" dirty="0"/>
              <a:t>Union or distinct?</a:t>
            </a:r>
          </a:p>
        </p:txBody>
      </p:sp>
      <p:sp>
        <p:nvSpPr>
          <p:cNvPr id="3" name="Content Placeholder 2">
            <a:extLst>
              <a:ext uri="{FF2B5EF4-FFF2-40B4-BE49-F238E27FC236}">
                <a16:creationId xmlns:a16="http://schemas.microsoft.com/office/drawing/2014/main" id="{77A98C3A-2ECB-4641-AAC6-E62C3B714D77}"/>
              </a:ext>
            </a:extLst>
          </p:cNvPr>
          <p:cNvSpPr>
            <a:spLocks noGrp="1"/>
          </p:cNvSpPr>
          <p:nvPr>
            <p:ph idx="1"/>
          </p:nvPr>
        </p:nvSpPr>
        <p:spPr>
          <a:xfrm>
            <a:off x="3563332" y="1845733"/>
            <a:ext cx="5142793" cy="4243981"/>
          </a:xfrm>
        </p:spPr>
        <p:txBody>
          <a:bodyPr>
            <a:normAutofit/>
          </a:bodyPr>
          <a:lstStyle/>
          <a:p>
            <a:pPr>
              <a:buFont typeface="Wingdings" panose="05000000000000000000" pitchFamily="2" charset="2"/>
              <a:buChar char="§"/>
            </a:pPr>
            <a:r>
              <a:rPr lang="en-US" dirty="0"/>
              <a:t> Though she argues for mind-body union, she also claims that they are “really distinct”</a:t>
            </a:r>
          </a:p>
          <a:p>
            <a:pPr>
              <a:buFont typeface="Wingdings" panose="05000000000000000000" pitchFamily="2" charset="2"/>
              <a:buChar char="§"/>
            </a:pPr>
            <a:r>
              <a:rPr lang="en-US" dirty="0"/>
              <a:t> She has a social reason for arguing her account of mind-body union (that is, to argue against common accounts of women’s inferiority)</a:t>
            </a:r>
          </a:p>
          <a:p>
            <a:pPr lvl="1">
              <a:buFont typeface="Wingdings" panose="05000000000000000000" pitchFamily="2" charset="2"/>
              <a:buChar char="§"/>
            </a:pPr>
            <a:r>
              <a:rPr lang="en-US" dirty="0"/>
              <a:t>Also has social reason for arguments about mind-body distinction: if she can show that the mind (and not the body) is immortal, then she can demonstrate that God’s existence is important to them</a:t>
            </a:r>
          </a:p>
          <a:p>
            <a:pPr lvl="1">
              <a:buFont typeface="Wingdings" panose="05000000000000000000" pitchFamily="2" charset="2"/>
              <a:buChar char="§"/>
            </a:pPr>
            <a:r>
              <a:rPr lang="en-US" sz="2000" dirty="0"/>
              <a:t>We should not be caught up in the body for our answers and should instead focus on the mind and the spirit </a:t>
            </a:r>
            <a:r>
              <a:rPr lang="en-US" sz="2000" dirty="0">
                <a:sym typeface="Wingdings" panose="05000000000000000000" pitchFamily="2" charset="2"/>
              </a:rPr>
              <a:t> for it is the spirit that is immortal and not the body</a:t>
            </a:r>
            <a:endParaRPr lang="en-US" sz="2000" dirty="0"/>
          </a:p>
          <a:p>
            <a:pPr>
              <a:buFont typeface="Wingdings" panose="05000000000000000000" pitchFamily="2" charset="2"/>
              <a:buChar char="§"/>
            </a:pPr>
            <a:endParaRPr lang="en-US" dirty="0"/>
          </a:p>
        </p:txBody>
      </p:sp>
      <p:pic>
        <p:nvPicPr>
          <p:cNvPr id="8194" name="Picture 2" descr="https://external-content.duckduckgo.com/iu/?u=https%3A%2F%2Fupload.wikimedia.org%2Fwikipedia%2Fcommons%2F9%2F9f%2FPeter_Paul_Rubens_-_Annunciation_-_WGA20250.jpg&amp;f=1&amp;nofb=1">
            <a:extLst>
              <a:ext uri="{FF2B5EF4-FFF2-40B4-BE49-F238E27FC236}">
                <a16:creationId xmlns:a16="http://schemas.microsoft.com/office/drawing/2014/main" id="{3A97B32E-598A-48EE-AB1D-5FA7B06D21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240" y="1947549"/>
            <a:ext cx="2993727" cy="4623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9702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3C77B-5BE1-4166-9417-42B8798A2B6A}"/>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2BE8687A-1B4F-4ECD-B1E2-C9552A41C00C}"/>
              </a:ext>
            </a:extLst>
          </p:cNvPr>
          <p:cNvSpPr>
            <a:spLocks noGrp="1"/>
          </p:cNvSpPr>
          <p:nvPr>
            <p:ph idx="1"/>
          </p:nvPr>
        </p:nvSpPr>
        <p:spPr/>
        <p:txBody>
          <a:bodyPr>
            <a:normAutofit/>
          </a:bodyPr>
          <a:lstStyle/>
          <a:p>
            <a:pPr>
              <a:buFont typeface="Wingdings" panose="05000000000000000000" pitchFamily="2" charset="2"/>
              <a:buChar char="§"/>
            </a:pPr>
            <a:r>
              <a:rPr lang="en-US" dirty="0"/>
              <a:t> Legacy: remembered for her ability to argue and debate freely with both men and women</a:t>
            </a:r>
          </a:p>
          <a:p>
            <a:pPr lvl="1">
              <a:buFont typeface="Wingdings" panose="05000000000000000000" pitchFamily="2" charset="2"/>
              <a:buChar char="§"/>
            </a:pPr>
            <a:r>
              <a:rPr lang="en-US" dirty="0"/>
              <a:t>Also for her groundbreaking rhetorical methods in examining and situating woman’s place in society </a:t>
            </a:r>
            <a:r>
              <a:rPr lang="en-US" dirty="0">
                <a:sym typeface="Wingdings" panose="05000000000000000000" pitchFamily="2" charset="2"/>
              </a:rPr>
              <a:t> engaged in philosophical debate rather than basing her positions in historical arguments</a:t>
            </a:r>
          </a:p>
          <a:p>
            <a:pPr>
              <a:buFont typeface="Wingdings" panose="05000000000000000000" pitchFamily="2" charset="2"/>
              <a:buChar char="§"/>
            </a:pPr>
            <a:r>
              <a:rPr lang="en-US" dirty="0">
                <a:sym typeface="Wingdings" panose="05000000000000000000" pitchFamily="2" charset="2"/>
              </a:rPr>
              <a:t> Descartes’s theory of mind-body dualism as distinct but joined allowed her to argue that women as well as men had the ability to reason and should not be oppressed by a male-dominated society</a:t>
            </a:r>
            <a:endParaRPr lang="en-US" dirty="0"/>
          </a:p>
          <a:p>
            <a:r>
              <a:rPr lang="en-US" dirty="0"/>
              <a:t>"If all Men are born Free, why are all Women born Slaves?"</a:t>
            </a:r>
          </a:p>
        </p:txBody>
      </p:sp>
    </p:spTree>
    <p:extLst>
      <p:ext uri="{BB962C8B-B14F-4D97-AF65-F5344CB8AC3E}">
        <p14:creationId xmlns:p14="http://schemas.microsoft.com/office/powerpoint/2010/main" val="28938352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33713-C7B8-4877-8FD3-02E6989E3FCE}"/>
              </a:ext>
            </a:extLst>
          </p:cNvPr>
          <p:cNvSpPr>
            <a:spLocks noGrp="1"/>
          </p:cNvSpPr>
          <p:nvPr>
            <p:ph type="title"/>
          </p:nvPr>
        </p:nvSpPr>
        <p:spPr/>
        <p:txBody>
          <a:bodyPr/>
          <a:lstStyle/>
          <a:p>
            <a:r>
              <a:rPr lang="en-US" dirty="0"/>
              <a:t>Mary Astell</a:t>
            </a:r>
            <a:br>
              <a:rPr lang="en-US" dirty="0"/>
            </a:br>
            <a:r>
              <a:rPr lang="en-US" dirty="0"/>
              <a:t>(1666-1731)</a:t>
            </a:r>
          </a:p>
        </p:txBody>
      </p:sp>
      <p:sp>
        <p:nvSpPr>
          <p:cNvPr id="3" name="Content Placeholder 2">
            <a:extLst>
              <a:ext uri="{FF2B5EF4-FFF2-40B4-BE49-F238E27FC236}">
                <a16:creationId xmlns:a16="http://schemas.microsoft.com/office/drawing/2014/main" id="{2DDFC527-AE45-43C0-96A0-34CFCB5471C3}"/>
              </a:ext>
            </a:extLst>
          </p:cNvPr>
          <p:cNvSpPr>
            <a:spLocks noGrp="1"/>
          </p:cNvSpPr>
          <p:nvPr>
            <p:ph idx="1"/>
          </p:nvPr>
        </p:nvSpPr>
        <p:spPr>
          <a:xfrm>
            <a:off x="822959" y="1845734"/>
            <a:ext cx="5455293" cy="4479652"/>
          </a:xfrm>
        </p:spPr>
        <p:txBody>
          <a:bodyPr>
            <a:normAutofit fontScale="92500" lnSpcReduction="20000"/>
          </a:bodyPr>
          <a:lstStyle/>
          <a:p>
            <a:pPr>
              <a:buFont typeface="Wingdings" panose="05000000000000000000" pitchFamily="2" charset="2"/>
              <a:buChar char="§"/>
            </a:pPr>
            <a:r>
              <a:rPr lang="en-US" dirty="0"/>
              <a:t> English </a:t>
            </a:r>
            <a:r>
              <a:rPr lang="en-US" dirty="0" err="1"/>
              <a:t>protofeminist</a:t>
            </a:r>
            <a:r>
              <a:rPr lang="en-US" dirty="0"/>
              <a:t> writer, philosopher, and rhetorician (someone who studies the art of persuasion and persuasive writing).</a:t>
            </a:r>
          </a:p>
          <a:p>
            <a:pPr>
              <a:buFont typeface="Wingdings" panose="05000000000000000000" pitchFamily="2" charset="2"/>
              <a:buChar char="§"/>
            </a:pPr>
            <a:r>
              <a:rPr lang="en-US" dirty="0"/>
              <a:t> Advocated for women’s equal education </a:t>
            </a:r>
            <a:r>
              <a:rPr lang="en-US" dirty="0">
                <a:sym typeface="Wingdings" panose="05000000000000000000" pitchFamily="2" charset="2"/>
              </a:rPr>
              <a:t> this earned her the title of “the first English feminist”</a:t>
            </a:r>
          </a:p>
          <a:p>
            <a:pPr>
              <a:buFont typeface="Wingdings" panose="05000000000000000000" pitchFamily="2" charset="2"/>
              <a:buChar char="§"/>
            </a:pPr>
            <a:r>
              <a:rPr lang="en-US" dirty="0">
                <a:sym typeface="Wingdings" panose="05000000000000000000" pitchFamily="2" charset="2"/>
              </a:rPr>
              <a:t>Ruth Perry: "as a woman she had little or no business in the world of commerce, politics, or law. She was born, she died; she owned a small house for some years; she kept a bank account; she helped to open a charity school in Chelsea: these facts the public listings can supply.“</a:t>
            </a:r>
          </a:p>
          <a:p>
            <a:pPr>
              <a:buFont typeface="Wingdings" panose="05000000000000000000" pitchFamily="2" charset="2"/>
              <a:buChar char="§"/>
            </a:pPr>
            <a:r>
              <a:rPr lang="en-US" dirty="0">
                <a:sym typeface="Wingdings" panose="05000000000000000000" pitchFamily="2" charset="2"/>
              </a:rPr>
              <a:t> Few records remain. Only four of her letters were saved (these because they were written to important male contemporaries)</a:t>
            </a:r>
          </a:p>
          <a:p>
            <a:pPr lvl="1">
              <a:buFont typeface="Wingdings" panose="05000000000000000000" pitchFamily="2" charset="2"/>
              <a:buChar char="§"/>
            </a:pPr>
            <a:r>
              <a:rPr lang="en-US" dirty="0">
                <a:sym typeface="Wingdings" panose="05000000000000000000" pitchFamily="2" charset="2"/>
              </a:rPr>
              <a:t>If she had not written to wealthy aristocrats whose records remained relatively intact, there would be very little of her life known to us.</a:t>
            </a:r>
          </a:p>
        </p:txBody>
      </p:sp>
      <p:pic>
        <p:nvPicPr>
          <p:cNvPr id="4" name="Picture 3">
            <a:extLst>
              <a:ext uri="{FF2B5EF4-FFF2-40B4-BE49-F238E27FC236}">
                <a16:creationId xmlns:a16="http://schemas.microsoft.com/office/drawing/2014/main" id="{67A09A11-F44B-469D-A5F7-506375A2C11B}"/>
              </a:ext>
            </a:extLst>
          </p:cNvPr>
          <p:cNvPicPr>
            <a:picLocks noChangeAspect="1"/>
          </p:cNvPicPr>
          <p:nvPr/>
        </p:nvPicPr>
        <p:blipFill>
          <a:blip r:embed="rId2"/>
          <a:stretch>
            <a:fillRect/>
          </a:stretch>
        </p:blipFill>
        <p:spPr>
          <a:xfrm>
            <a:off x="6473366" y="1976487"/>
            <a:ext cx="2381250" cy="3810000"/>
          </a:xfrm>
          <a:prstGeom prst="rect">
            <a:avLst/>
          </a:prstGeom>
        </p:spPr>
      </p:pic>
    </p:spTree>
    <p:extLst>
      <p:ext uri="{BB962C8B-B14F-4D97-AF65-F5344CB8AC3E}">
        <p14:creationId xmlns:p14="http://schemas.microsoft.com/office/powerpoint/2010/main" val="9115082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27811-B78C-41BE-96A2-14E6B6C7E954}"/>
              </a:ext>
            </a:extLst>
          </p:cNvPr>
          <p:cNvSpPr>
            <a:spLocks noGrp="1"/>
          </p:cNvSpPr>
          <p:nvPr>
            <p:ph type="title"/>
          </p:nvPr>
        </p:nvSpPr>
        <p:spPr/>
        <p:txBody>
          <a:bodyPr/>
          <a:lstStyle/>
          <a:p>
            <a:r>
              <a:rPr lang="en-US" dirty="0"/>
              <a:t>List of published works</a:t>
            </a:r>
          </a:p>
        </p:txBody>
      </p:sp>
      <p:sp>
        <p:nvSpPr>
          <p:cNvPr id="3" name="Content Placeholder 2">
            <a:extLst>
              <a:ext uri="{FF2B5EF4-FFF2-40B4-BE49-F238E27FC236}">
                <a16:creationId xmlns:a16="http://schemas.microsoft.com/office/drawing/2014/main" id="{EDA91599-2920-45FB-AA5E-8EF6F5A7A2F9}"/>
              </a:ext>
            </a:extLst>
          </p:cNvPr>
          <p:cNvSpPr>
            <a:spLocks noGrp="1"/>
          </p:cNvSpPr>
          <p:nvPr>
            <p:ph idx="1"/>
          </p:nvPr>
        </p:nvSpPr>
        <p:spPr>
          <a:xfrm>
            <a:off x="822960" y="1845734"/>
            <a:ext cx="4691720" cy="4470225"/>
          </a:xfrm>
        </p:spPr>
        <p:txBody>
          <a:bodyPr>
            <a:normAutofit/>
          </a:bodyPr>
          <a:lstStyle/>
          <a:p>
            <a:r>
              <a:rPr lang="en-US" i="1" dirty="0"/>
              <a:t>A Serious Proposal to the Ladies, Parts I and II. Wherein a Method is </a:t>
            </a:r>
            <a:r>
              <a:rPr lang="en-US" i="1" dirty="0" err="1"/>
              <a:t>offer’d</a:t>
            </a:r>
            <a:r>
              <a:rPr lang="en-US" i="1" dirty="0"/>
              <a:t> for the Improvement of their Minds</a:t>
            </a:r>
            <a:r>
              <a:rPr lang="en-US" dirty="0"/>
              <a:t> (1694, 1697)</a:t>
            </a:r>
          </a:p>
          <a:p>
            <a:r>
              <a:rPr lang="en-US" i="1" dirty="0"/>
              <a:t>Letters Concerning the Love of God Between the Author of the Proposal to the Ladies and Mr. John Norris: Wherein his late Discourse, shewing That it ought to be </a:t>
            </a:r>
            <a:r>
              <a:rPr lang="en-US" i="1" dirty="0" err="1"/>
              <a:t>intire</a:t>
            </a:r>
            <a:r>
              <a:rPr lang="en-US" i="1" dirty="0"/>
              <a:t> and exclusive of all other Loves, is further cleared and justified</a:t>
            </a:r>
            <a:r>
              <a:rPr lang="en-US" dirty="0"/>
              <a:t> (1695)</a:t>
            </a:r>
          </a:p>
          <a:p>
            <a:r>
              <a:rPr lang="en-US" i="1" dirty="0"/>
              <a:t>Some Reflections upon Marriage, </a:t>
            </a:r>
            <a:r>
              <a:rPr lang="en-US" i="1" dirty="0" err="1"/>
              <a:t>Occasion’d</a:t>
            </a:r>
            <a:r>
              <a:rPr lang="en-US" i="1" dirty="0"/>
              <a:t> by the Duke and Duchess of Mazarine’s Case; which is also considered</a:t>
            </a:r>
            <a:r>
              <a:rPr lang="en-US" dirty="0"/>
              <a:t> (1700)</a:t>
            </a:r>
          </a:p>
          <a:p>
            <a:r>
              <a:rPr lang="en-US" i="1" dirty="0"/>
              <a:t>The Christian Religion, As </a:t>
            </a:r>
            <a:r>
              <a:rPr lang="en-US" i="1" dirty="0" err="1"/>
              <a:t>Profess’d</a:t>
            </a:r>
            <a:r>
              <a:rPr lang="en-US" i="1" dirty="0"/>
              <a:t> by a Daughter Of the Church of England</a:t>
            </a:r>
            <a:r>
              <a:rPr lang="en-US" dirty="0"/>
              <a:t> (1705)</a:t>
            </a:r>
          </a:p>
        </p:txBody>
      </p:sp>
      <p:pic>
        <p:nvPicPr>
          <p:cNvPr id="3074" name="Picture 2" descr="https://lh3.googleusercontent.com/proxy/oZd-C2dptvzQ0Vy85dn35nzvdRKQv4hlvkZAitGWdgBlh7W2FM7PyUrAsHYw1PNu1awAbRX9-pD_OLoC-pUHYSm_EC8oWWrEoxpELNXS4LnYhpKYdDzdD6XufEt0m7ScpidM">
            <a:extLst>
              <a:ext uri="{FF2B5EF4-FFF2-40B4-BE49-F238E27FC236}">
                <a16:creationId xmlns:a16="http://schemas.microsoft.com/office/drawing/2014/main" id="{6C49E117-145F-40EE-B8EF-CF72CC7DF4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66460" y="1896611"/>
            <a:ext cx="2400300"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30381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68F38-03BD-45BE-8190-7CE7764B9267}"/>
              </a:ext>
            </a:extLst>
          </p:cNvPr>
          <p:cNvSpPr>
            <a:spLocks noGrp="1"/>
          </p:cNvSpPr>
          <p:nvPr>
            <p:ph type="title"/>
          </p:nvPr>
        </p:nvSpPr>
        <p:spPr/>
        <p:txBody>
          <a:bodyPr/>
          <a:lstStyle/>
          <a:p>
            <a:r>
              <a:rPr lang="en-US" dirty="0"/>
              <a:t>Education and salvation</a:t>
            </a:r>
          </a:p>
        </p:txBody>
      </p:sp>
      <p:sp>
        <p:nvSpPr>
          <p:cNvPr id="3" name="Content Placeholder 2">
            <a:extLst>
              <a:ext uri="{FF2B5EF4-FFF2-40B4-BE49-F238E27FC236}">
                <a16:creationId xmlns:a16="http://schemas.microsoft.com/office/drawing/2014/main" id="{36472713-5EA0-4B12-812F-4807DA6FE4FF}"/>
              </a:ext>
            </a:extLst>
          </p:cNvPr>
          <p:cNvSpPr>
            <a:spLocks noGrp="1"/>
          </p:cNvSpPr>
          <p:nvPr>
            <p:ph idx="1"/>
          </p:nvPr>
        </p:nvSpPr>
        <p:spPr>
          <a:xfrm>
            <a:off x="3205114" y="1773148"/>
            <a:ext cx="5722071" cy="4545640"/>
          </a:xfrm>
        </p:spPr>
        <p:txBody>
          <a:bodyPr>
            <a:normAutofit fontScale="92500" lnSpcReduction="20000"/>
          </a:bodyPr>
          <a:lstStyle/>
          <a:p>
            <a:pPr>
              <a:buFont typeface="Wingdings" panose="05000000000000000000" pitchFamily="2" charset="2"/>
              <a:buChar char="§"/>
            </a:pPr>
            <a:r>
              <a:rPr lang="en-US" dirty="0"/>
              <a:t> Works published anonymously </a:t>
            </a:r>
            <a:r>
              <a:rPr lang="en-US" dirty="0">
                <a:sym typeface="Wingdings" panose="05000000000000000000" pitchFamily="2" charset="2"/>
              </a:rPr>
              <a:t> part of the convention of the time</a:t>
            </a:r>
          </a:p>
          <a:p>
            <a:pPr lvl="1">
              <a:buFont typeface="Wingdings" panose="05000000000000000000" pitchFamily="2" charset="2"/>
              <a:buChar char="§"/>
            </a:pPr>
            <a:r>
              <a:rPr lang="en-US" dirty="0"/>
              <a:t>Praised for their style and argument</a:t>
            </a:r>
          </a:p>
          <a:p>
            <a:pPr>
              <a:buFont typeface="Wingdings" panose="05000000000000000000" pitchFamily="2" charset="2"/>
              <a:buChar char="§"/>
            </a:pPr>
            <a:r>
              <a:rPr lang="en-US" i="1" dirty="0"/>
              <a:t> A Serious Proposal</a:t>
            </a:r>
            <a:r>
              <a:rPr lang="en-US" dirty="0"/>
              <a:t> (Parts I and II) argue a plan to create a new type of educational and religious institution for women </a:t>
            </a:r>
            <a:r>
              <a:rPr lang="en-US" dirty="0">
                <a:sym typeface="Wingdings" panose="05000000000000000000" pitchFamily="2" charset="2"/>
              </a:rPr>
              <a:t> women should have more career options besides mother and nun</a:t>
            </a:r>
          </a:p>
          <a:p>
            <a:pPr>
              <a:buFont typeface="Wingdings" panose="05000000000000000000" pitchFamily="2" charset="2"/>
              <a:buChar char="§"/>
            </a:pPr>
            <a:r>
              <a:rPr lang="en-US" i="1" dirty="0"/>
              <a:t> </a:t>
            </a:r>
            <a:r>
              <a:rPr lang="en-US" dirty="0"/>
              <a:t>Education important</a:t>
            </a:r>
            <a:r>
              <a:rPr lang="en-US" dirty="0">
                <a:sym typeface="Wingdings" panose="05000000000000000000" pitchFamily="2" charset="2"/>
              </a:rPr>
              <a:t> otherwise women concerned with only beauty and vanity  lack of education can account for their inferiority to men (not natural)</a:t>
            </a:r>
          </a:p>
          <a:p>
            <a:pPr>
              <a:buFont typeface="Wingdings" panose="05000000000000000000" pitchFamily="2" charset="2"/>
              <a:buChar char="§"/>
            </a:pPr>
            <a:r>
              <a:rPr lang="en-US" dirty="0"/>
              <a:t> Desired that women have the same chances and opportunities as men to spend all eternity with God in heaven </a:t>
            </a:r>
            <a:r>
              <a:rPr lang="en-US" dirty="0">
                <a:sym typeface="Wingdings" panose="05000000000000000000" pitchFamily="2" charset="2"/>
              </a:rPr>
              <a:t> needed education to do this  helps women understand their experiences.</a:t>
            </a:r>
            <a:endParaRPr lang="en-US" dirty="0"/>
          </a:p>
          <a:p>
            <a:pPr>
              <a:buFont typeface="Wingdings" panose="05000000000000000000" pitchFamily="2" charset="2"/>
              <a:buChar char="§"/>
            </a:pPr>
            <a:r>
              <a:rPr lang="en-US" dirty="0"/>
              <a:t> Education style proposed similar to a nunnery </a:t>
            </a:r>
            <a:r>
              <a:rPr lang="en-US" dirty="0">
                <a:sym typeface="Wingdings" panose="05000000000000000000" pitchFamily="2" charset="2"/>
              </a:rPr>
              <a:t> this would allow women to live in a protected environment without the influence of men or a patriarchal society</a:t>
            </a:r>
            <a:endParaRPr lang="en-US" dirty="0"/>
          </a:p>
        </p:txBody>
      </p:sp>
      <p:pic>
        <p:nvPicPr>
          <p:cNvPr id="2050" name="Picture 2" descr="http://www.geocities.ws/djmaera/concert.jpg">
            <a:extLst>
              <a:ext uri="{FF2B5EF4-FFF2-40B4-BE49-F238E27FC236}">
                <a16:creationId xmlns:a16="http://schemas.microsoft.com/office/drawing/2014/main" id="{F86E0F30-2A8E-4EC3-B760-317A8F3C56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815" y="1845733"/>
            <a:ext cx="2924313" cy="42279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44905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68597-44A8-491E-91A8-456FBA3304D9}"/>
              </a:ext>
            </a:extLst>
          </p:cNvPr>
          <p:cNvSpPr>
            <a:spLocks noGrp="1"/>
          </p:cNvSpPr>
          <p:nvPr>
            <p:ph type="title"/>
          </p:nvPr>
        </p:nvSpPr>
        <p:spPr/>
        <p:txBody>
          <a:bodyPr/>
          <a:lstStyle/>
          <a:p>
            <a:r>
              <a:rPr lang="en-US" dirty="0"/>
              <a:t>Rhetoric and women’s education</a:t>
            </a:r>
          </a:p>
        </p:txBody>
      </p:sp>
      <p:sp>
        <p:nvSpPr>
          <p:cNvPr id="3" name="Content Placeholder 2">
            <a:extLst>
              <a:ext uri="{FF2B5EF4-FFF2-40B4-BE49-F238E27FC236}">
                <a16:creationId xmlns:a16="http://schemas.microsoft.com/office/drawing/2014/main" id="{517C5E66-C10B-4C60-9A14-5D282681F205}"/>
              </a:ext>
            </a:extLst>
          </p:cNvPr>
          <p:cNvSpPr>
            <a:spLocks noGrp="1"/>
          </p:cNvSpPr>
          <p:nvPr>
            <p:ph idx="1"/>
          </p:nvPr>
        </p:nvSpPr>
        <p:spPr>
          <a:xfrm>
            <a:off x="2941163" y="1845734"/>
            <a:ext cx="5901179" cy="4489078"/>
          </a:xfrm>
        </p:spPr>
        <p:txBody>
          <a:bodyPr>
            <a:normAutofit fontScale="92500" lnSpcReduction="20000"/>
          </a:bodyPr>
          <a:lstStyle/>
          <a:p>
            <a:pPr>
              <a:buFont typeface="Wingdings" panose="05000000000000000000" pitchFamily="2" charset="2"/>
              <a:buChar char="§"/>
            </a:pPr>
            <a:r>
              <a:rPr lang="en-US" dirty="0"/>
              <a:t> The two parts of </a:t>
            </a:r>
            <a:r>
              <a:rPr lang="en-US" i="1" dirty="0"/>
              <a:t>A Serious Proposal to the Ladies</a:t>
            </a:r>
            <a:r>
              <a:rPr lang="en-US" dirty="0"/>
              <a:t> were published within a few years of each other</a:t>
            </a:r>
          </a:p>
          <a:p>
            <a:pPr>
              <a:buFont typeface="Wingdings" panose="05000000000000000000" pitchFamily="2" charset="2"/>
              <a:buChar char="§"/>
            </a:pPr>
            <a:r>
              <a:rPr lang="en-US" dirty="0"/>
              <a:t> The second part details her vision of education for courtly ladies</a:t>
            </a:r>
          </a:p>
          <a:p>
            <a:pPr>
              <a:buFont typeface="Wingdings" panose="05000000000000000000" pitchFamily="2" charset="2"/>
              <a:buChar char="§"/>
            </a:pPr>
            <a:r>
              <a:rPr lang="en-US" dirty="0"/>
              <a:t> Breaks away from common rhetorical style of the time which mimics an orator speaking before an audience</a:t>
            </a:r>
          </a:p>
          <a:p>
            <a:pPr lvl="1">
              <a:buFont typeface="Wingdings" panose="05000000000000000000" pitchFamily="2" charset="2"/>
              <a:buChar char="§"/>
            </a:pPr>
            <a:r>
              <a:rPr lang="en-US" dirty="0"/>
              <a:t>Offers instead a conversation about correct behavior </a:t>
            </a:r>
            <a:r>
              <a:rPr lang="en-US" dirty="0">
                <a:sym typeface="Wingdings" panose="05000000000000000000" pitchFamily="2" charset="2"/>
              </a:rPr>
              <a:t> a style of teaching “</a:t>
            </a:r>
            <a:r>
              <a:rPr lang="en-US" dirty="0" err="1">
                <a:sym typeface="Wingdings" panose="05000000000000000000" pitchFamily="2" charset="2"/>
              </a:rPr>
              <a:t>neighbours</a:t>
            </a:r>
            <a:r>
              <a:rPr lang="en-US" dirty="0">
                <a:sym typeface="Wingdings" panose="05000000000000000000" pitchFamily="2" charset="2"/>
              </a:rPr>
              <a:t>” </a:t>
            </a:r>
          </a:p>
          <a:p>
            <a:pPr>
              <a:buFont typeface="Wingdings" panose="05000000000000000000" pitchFamily="2" charset="2"/>
              <a:buChar char="§"/>
            </a:pPr>
            <a:r>
              <a:rPr lang="en-US" dirty="0"/>
              <a:t> Her only cited source is the </a:t>
            </a:r>
            <a:r>
              <a:rPr lang="en-US" i="1" dirty="0"/>
              <a:t>Port-Royal Logic</a:t>
            </a:r>
            <a:r>
              <a:rPr lang="en-US" dirty="0"/>
              <a:t>: a French work on logic with strong influences in Cartesian dualism and metaphysics</a:t>
            </a:r>
          </a:p>
          <a:p>
            <a:pPr lvl="1">
              <a:buFont typeface="Wingdings" panose="05000000000000000000" pitchFamily="2" charset="2"/>
              <a:buChar char="§"/>
            </a:pPr>
            <a:r>
              <a:rPr lang="en-US" dirty="0"/>
              <a:t>The rest of the work relies on classical (ancient Greek and Roman) theories of rhetoric </a:t>
            </a:r>
            <a:r>
              <a:rPr lang="en-US" dirty="0">
                <a:sym typeface="Wingdings" panose="05000000000000000000" pitchFamily="2" charset="2"/>
              </a:rPr>
              <a:t> presents them through her own original ideas</a:t>
            </a:r>
          </a:p>
          <a:p>
            <a:pPr>
              <a:buFont typeface="Wingdings" panose="05000000000000000000" pitchFamily="2" charset="2"/>
              <a:buChar char="§"/>
            </a:pPr>
            <a:r>
              <a:rPr lang="en-US" dirty="0">
                <a:sym typeface="Wingdings" panose="05000000000000000000" pitchFamily="2" charset="2"/>
              </a:rPr>
              <a:t> Argues that the art of rhetoric does not require a masculine education  concentrates on the ways that women can develop the core skills from natural logic</a:t>
            </a:r>
            <a:endParaRPr lang="en-US" dirty="0"/>
          </a:p>
        </p:txBody>
      </p:sp>
      <p:pic>
        <p:nvPicPr>
          <p:cNvPr id="4" name="Picture 3">
            <a:extLst>
              <a:ext uri="{FF2B5EF4-FFF2-40B4-BE49-F238E27FC236}">
                <a16:creationId xmlns:a16="http://schemas.microsoft.com/office/drawing/2014/main" id="{A56CEE2A-A9E4-4A6E-A105-7E2F21C075C4}"/>
              </a:ext>
            </a:extLst>
          </p:cNvPr>
          <p:cNvPicPr>
            <a:picLocks noChangeAspect="1"/>
          </p:cNvPicPr>
          <p:nvPr/>
        </p:nvPicPr>
        <p:blipFill>
          <a:blip r:embed="rId2"/>
          <a:stretch>
            <a:fillRect/>
          </a:stretch>
        </p:blipFill>
        <p:spPr>
          <a:xfrm>
            <a:off x="98510" y="1845734"/>
            <a:ext cx="2723335" cy="4897225"/>
          </a:xfrm>
          <a:prstGeom prst="rect">
            <a:avLst/>
          </a:prstGeom>
        </p:spPr>
      </p:pic>
    </p:spTree>
    <p:extLst>
      <p:ext uri="{BB962C8B-B14F-4D97-AF65-F5344CB8AC3E}">
        <p14:creationId xmlns:p14="http://schemas.microsoft.com/office/powerpoint/2010/main" val="14602197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D0AB4-2D67-480A-BB0C-930D88CCC98E}"/>
              </a:ext>
            </a:extLst>
          </p:cNvPr>
          <p:cNvSpPr>
            <a:spLocks noGrp="1"/>
          </p:cNvSpPr>
          <p:nvPr>
            <p:ph type="title"/>
          </p:nvPr>
        </p:nvSpPr>
        <p:spPr/>
        <p:txBody>
          <a:bodyPr>
            <a:normAutofit/>
          </a:bodyPr>
          <a:lstStyle/>
          <a:p>
            <a:r>
              <a:rPr lang="en-US" dirty="0"/>
              <a:t>Themes</a:t>
            </a:r>
            <a:br>
              <a:rPr lang="en-US" dirty="0"/>
            </a:br>
            <a:r>
              <a:rPr lang="en-US" i="1" dirty="0"/>
              <a:t>Friendship</a:t>
            </a:r>
            <a:endParaRPr lang="en-US" dirty="0"/>
          </a:p>
        </p:txBody>
      </p:sp>
      <p:sp>
        <p:nvSpPr>
          <p:cNvPr id="3" name="Content Placeholder 2">
            <a:extLst>
              <a:ext uri="{FF2B5EF4-FFF2-40B4-BE49-F238E27FC236}">
                <a16:creationId xmlns:a16="http://schemas.microsoft.com/office/drawing/2014/main" id="{8DE0B840-1E3E-42FF-B38A-294D490C5C11}"/>
              </a:ext>
            </a:extLst>
          </p:cNvPr>
          <p:cNvSpPr>
            <a:spLocks noGrp="1"/>
          </p:cNvSpPr>
          <p:nvPr>
            <p:ph idx="1"/>
          </p:nvPr>
        </p:nvSpPr>
        <p:spPr>
          <a:xfrm>
            <a:off x="1" y="1845735"/>
            <a:ext cx="6363092" cy="4536211"/>
          </a:xfrm>
        </p:spPr>
        <p:txBody>
          <a:bodyPr>
            <a:normAutofit fontScale="92500" lnSpcReduction="10000"/>
          </a:bodyPr>
          <a:lstStyle/>
          <a:p>
            <a:pPr>
              <a:buFont typeface="Wingdings" panose="05000000000000000000" pitchFamily="2" charset="2"/>
              <a:buChar char="§"/>
            </a:pPr>
            <a:r>
              <a:rPr lang="en-US" dirty="0"/>
              <a:t> Contributes to ideas of female friendship: centers on the idea of forming relations and alliances based on political requirements</a:t>
            </a:r>
          </a:p>
          <a:p>
            <a:pPr>
              <a:buFont typeface="Wingdings" panose="05000000000000000000" pitchFamily="2" charset="2"/>
              <a:buChar char="§"/>
            </a:pPr>
            <a:r>
              <a:rPr lang="en-US" dirty="0"/>
              <a:t> </a:t>
            </a:r>
            <a:r>
              <a:rPr lang="en-US" dirty="0" err="1"/>
              <a:t>Aristotelianist</a:t>
            </a:r>
            <a:r>
              <a:rPr lang="en-US" dirty="0"/>
              <a:t> or Anti-</a:t>
            </a:r>
            <a:r>
              <a:rPr lang="en-US" dirty="0" err="1"/>
              <a:t>Aristotelianist</a:t>
            </a:r>
            <a:r>
              <a:rPr lang="en-US" dirty="0"/>
              <a:t>?</a:t>
            </a:r>
          </a:p>
          <a:p>
            <a:pPr lvl="1">
              <a:buFont typeface="Wingdings" panose="05000000000000000000" pitchFamily="2" charset="2"/>
              <a:buChar char="§"/>
            </a:pPr>
            <a:r>
              <a:rPr lang="en-US" dirty="0"/>
              <a:t>Jacqueline Broad: Astell’s bond of friendship is Aristotelian </a:t>
            </a:r>
            <a:r>
              <a:rPr lang="en-US" dirty="0">
                <a:sym typeface="Wingdings" panose="05000000000000000000" pitchFamily="2" charset="2"/>
              </a:rPr>
              <a:t> alliances formed for virtuous reciprocity</a:t>
            </a:r>
          </a:p>
          <a:p>
            <a:pPr lvl="1">
              <a:buFont typeface="Wingdings" panose="05000000000000000000" pitchFamily="2" charset="2"/>
              <a:buChar char="§"/>
            </a:pPr>
            <a:r>
              <a:rPr lang="en-US" dirty="0">
                <a:sym typeface="Wingdings" panose="05000000000000000000" pitchFamily="2" charset="2"/>
              </a:rPr>
              <a:t>Nancy Kendrick: Astell’s bonds of friendship are actually anti-</a:t>
            </a:r>
            <a:r>
              <a:rPr lang="en-US" dirty="0" err="1">
                <a:sym typeface="Wingdings" panose="05000000000000000000" pitchFamily="2" charset="2"/>
              </a:rPr>
              <a:t>Aristotelianist</a:t>
            </a:r>
            <a:r>
              <a:rPr lang="en-US" dirty="0">
                <a:sym typeface="Wingdings" panose="05000000000000000000" pitchFamily="2" charset="2"/>
              </a:rPr>
              <a:t>  though Astell incorporated Aristotle’s theory of friendship as moral virtue, Kendrick claims that Astell’s friendship is </a:t>
            </a:r>
            <a:r>
              <a:rPr lang="en-US" dirty="0"/>
              <a:t>"virtuous friends as those who love one another for who they essentially are" and not just for reciprocity's sake.</a:t>
            </a:r>
          </a:p>
          <a:p>
            <a:pPr lvl="2">
              <a:buFont typeface="Wingdings" panose="05000000000000000000" pitchFamily="2" charset="2"/>
              <a:buChar char="§"/>
            </a:pPr>
            <a:r>
              <a:rPr lang="en-US" dirty="0">
                <a:sym typeface="Wingdings" panose="05000000000000000000" pitchFamily="2" charset="2"/>
              </a:rPr>
              <a:t>Astell argues that true friendship arises from the Divine Nature of God  can become spiritual friendship</a:t>
            </a:r>
          </a:p>
          <a:p>
            <a:pPr lvl="2">
              <a:buFont typeface="Wingdings" panose="05000000000000000000" pitchFamily="2" charset="2"/>
              <a:buChar char="§"/>
            </a:pPr>
            <a:r>
              <a:rPr lang="en-US" dirty="0">
                <a:sym typeface="Wingdings" panose="05000000000000000000" pitchFamily="2" charset="2"/>
              </a:rPr>
              <a:t>Astell saw this love as possibly extending towards one’s enemies  divine love embraces all</a:t>
            </a:r>
          </a:p>
          <a:p>
            <a:pPr>
              <a:buFont typeface="Wingdings" panose="05000000000000000000" pitchFamily="2" charset="2"/>
              <a:buChar char="§"/>
            </a:pPr>
            <a:r>
              <a:rPr lang="en-US" dirty="0"/>
              <a:t> Astell considered herself a self-reliant, modern woman </a:t>
            </a:r>
            <a:r>
              <a:rPr lang="en-US" dirty="0">
                <a:sym typeface="Wingdings" panose="05000000000000000000" pitchFamily="2" charset="2"/>
              </a:rPr>
              <a:t> </a:t>
            </a:r>
            <a:r>
              <a:rPr lang="en-US" dirty="0"/>
              <a:t>on a definite mission to rescue her sex from the patriarchal oppression</a:t>
            </a:r>
          </a:p>
        </p:txBody>
      </p:sp>
      <p:pic>
        <p:nvPicPr>
          <p:cNvPr id="4098" name="Picture 2" descr="Untitled design">
            <a:extLst>
              <a:ext uri="{FF2B5EF4-FFF2-40B4-BE49-F238E27FC236}">
                <a16:creationId xmlns:a16="http://schemas.microsoft.com/office/drawing/2014/main" id="{30B8B156-385D-4047-95C4-E9E39DD8EA6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86082" b="4084"/>
          <a:stretch/>
        </p:blipFill>
        <p:spPr bwMode="auto">
          <a:xfrm>
            <a:off x="6634705" y="153676"/>
            <a:ext cx="2341379" cy="338411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What Makes a Friend? | Blog | Wheaton College | Massachusetts">
            <a:extLst>
              <a:ext uri="{FF2B5EF4-FFF2-40B4-BE49-F238E27FC236}">
                <a16:creationId xmlns:a16="http://schemas.microsoft.com/office/drawing/2014/main" id="{D20570C8-0707-4F56-B381-435C628F4BF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569" t="1" r="26024" b="-7374"/>
          <a:stretch/>
        </p:blipFill>
        <p:spPr bwMode="auto">
          <a:xfrm>
            <a:off x="6634704" y="3537794"/>
            <a:ext cx="2341379" cy="3466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22468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65942-0553-4B96-8070-2CB7FEBFB185}"/>
              </a:ext>
            </a:extLst>
          </p:cNvPr>
          <p:cNvSpPr>
            <a:spLocks noGrp="1"/>
          </p:cNvSpPr>
          <p:nvPr>
            <p:ph type="title"/>
          </p:nvPr>
        </p:nvSpPr>
        <p:spPr/>
        <p:txBody>
          <a:bodyPr/>
          <a:lstStyle/>
          <a:p>
            <a:r>
              <a:rPr lang="en-US" dirty="0"/>
              <a:t>Themes</a:t>
            </a:r>
            <a:br>
              <a:rPr lang="en-US" dirty="0"/>
            </a:br>
            <a:r>
              <a:rPr lang="en-US" i="1" dirty="0"/>
              <a:t>Education for women</a:t>
            </a:r>
            <a:endParaRPr lang="en-US" dirty="0"/>
          </a:p>
        </p:txBody>
      </p:sp>
      <p:sp>
        <p:nvSpPr>
          <p:cNvPr id="3" name="Content Placeholder 2">
            <a:extLst>
              <a:ext uri="{FF2B5EF4-FFF2-40B4-BE49-F238E27FC236}">
                <a16:creationId xmlns:a16="http://schemas.microsoft.com/office/drawing/2014/main" id="{BA400D24-491D-492D-A3B6-5F6F2185F8D0}"/>
              </a:ext>
            </a:extLst>
          </p:cNvPr>
          <p:cNvSpPr>
            <a:spLocks noGrp="1"/>
          </p:cNvSpPr>
          <p:nvPr>
            <p:ph idx="1"/>
          </p:nvPr>
        </p:nvSpPr>
        <p:spPr>
          <a:xfrm>
            <a:off x="3374796" y="1845733"/>
            <a:ext cx="4991964" cy="4536213"/>
          </a:xfrm>
        </p:spPr>
        <p:txBody>
          <a:bodyPr>
            <a:normAutofit lnSpcReduction="10000"/>
          </a:bodyPr>
          <a:lstStyle/>
          <a:p>
            <a:pPr>
              <a:buFont typeface="Wingdings" panose="05000000000000000000" pitchFamily="2" charset="2"/>
              <a:buChar char="§"/>
            </a:pPr>
            <a:r>
              <a:rPr lang="en-US" dirty="0"/>
              <a:t> Astell herself never received a formal education </a:t>
            </a:r>
            <a:r>
              <a:rPr lang="en-US" dirty="0">
                <a:sym typeface="Wingdings" panose="05000000000000000000" pitchFamily="2" charset="2"/>
              </a:rPr>
              <a:t> though she did receive an informal education from her uncle Ralph Astell (affiliated with the Cambridge Platonists)</a:t>
            </a:r>
          </a:p>
          <a:p>
            <a:pPr>
              <a:buFont typeface="Wingdings" panose="05000000000000000000" pitchFamily="2" charset="2"/>
              <a:buChar char="§"/>
            </a:pPr>
            <a:r>
              <a:rPr lang="en-US" dirty="0">
                <a:sym typeface="Wingdings" panose="05000000000000000000" pitchFamily="2" charset="2"/>
              </a:rPr>
              <a:t> Astell: women should be education in spiritual environment with only other women</a:t>
            </a:r>
          </a:p>
          <a:p>
            <a:pPr>
              <a:buFont typeface="Wingdings" panose="05000000000000000000" pitchFamily="2" charset="2"/>
              <a:buChar char="§"/>
            </a:pPr>
            <a:r>
              <a:rPr lang="en-US" dirty="0">
                <a:sym typeface="Wingdings" panose="05000000000000000000" pitchFamily="2" charset="2"/>
              </a:rPr>
              <a:t> World is corrupt because under solely male dominance and influence  women’s education should be free from that influence</a:t>
            </a:r>
          </a:p>
          <a:p>
            <a:pPr>
              <a:buFont typeface="Wingdings" panose="05000000000000000000" pitchFamily="2" charset="2"/>
              <a:buChar char="§"/>
            </a:pPr>
            <a:r>
              <a:rPr lang="en-US" dirty="0"/>
              <a:t> Wanted to create a school for women, but this never happened in her lifetime.</a:t>
            </a:r>
          </a:p>
          <a:p>
            <a:pPr>
              <a:buFont typeface="Wingdings" panose="05000000000000000000" pitchFamily="2" charset="2"/>
              <a:buChar char="§"/>
            </a:pPr>
            <a:r>
              <a:rPr lang="en-US" dirty="0"/>
              <a:t> Women should get education equal to that of men </a:t>
            </a:r>
            <a:r>
              <a:rPr lang="en-US" dirty="0">
                <a:sym typeface="Wingdings" panose="05000000000000000000" pitchFamily="2" charset="2"/>
              </a:rPr>
              <a:t> shouldn’t have to marry</a:t>
            </a:r>
          </a:p>
          <a:p>
            <a:pPr lvl="1">
              <a:buFont typeface="Wingdings" panose="05000000000000000000" pitchFamily="2" charset="2"/>
              <a:buChar char="§"/>
            </a:pPr>
            <a:r>
              <a:rPr lang="en-US" dirty="0">
                <a:sym typeface="Wingdings" panose="05000000000000000000" pitchFamily="2" charset="2"/>
              </a:rPr>
              <a:t>However, if they do marry, they must be subject to the will of their husbands</a:t>
            </a:r>
            <a:endParaRPr lang="en-US" dirty="0"/>
          </a:p>
        </p:txBody>
      </p:sp>
      <p:pic>
        <p:nvPicPr>
          <p:cNvPr id="4" name="Picture 3">
            <a:extLst>
              <a:ext uri="{FF2B5EF4-FFF2-40B4-BE49-F238E27FC236}">
                <a16:creationId xmlns:a16="http://schemas.microsoft.com/office/drawing/2014/main" id="{65DBF614-7980-412A-854B-FA4C8D15015C}"/>
              </a:ext>
            </a:extLst>
          </p:cNvPr>
          <p:cNvPicPr>
            <a:picLocks noChangeAspect="1"/>
          </p:cNvPicPr>
          <p:nvPr/>
        </p:nvPicPr>
        <p:blipFill rotWithShape="1">
          <a:blip r:embed="rId2"/>
          <a:srcRect l="736" t="21378" r="50000" b="12741"/>
          <a:stretch/>
        </p:blipFill>
        <p:spPr>
          <a:xfrm>
            <a:off x="131975" y="2089468"/>
            <a:ext cx="3146777" cy="3160827"/>
          </a:xfrm>
          <a:prstGeom prst="rect">
            <a:avLst/>
          </a:prstGeom>
        </p:spPr>
      </p:pic>
    </p:spTree>
    <p:extLst>
      <p:ext uri="{BB962C8B-B14F-4D97-AF65-F5344CB8AC3E}">
        <p14:creationId xmlns:p14="http://schemas.microsoft.com/office/powerpoint/2010/main" val="10568661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F7037-FDE7-4D1F-9FEB-F0393439BAD6}"/>
              </a:ext>
            </a:extLst>
          </p:cNvPr>
          <p:cNvSpPr>
            <a:spLocks noGrp="1"/>
          </p:cNvSpPr>
          <p:nvPr>
            <p:ph type="title"/>
          </p:nvPr>
        </p:nvSpPr>
        <p:spPr/>
        <p:txBody>
          <a:bodyPr/>
          <a:lstStyle/>
          <a:p>
            <a:r>
              <a:rPr lang="en-US" dirty="0"/>
              <a:t>Themes</a:t>
            </a:r>
            <a:br>
              <a:rPr lang="en-US" dirty="0"/>
            </a:br>
            <a:r>
              <a:rPr lang="en-US" i="1" dirty="0"/>
              <a:t>Religion and Politics</a:t>
            </a:r>
            <a:endParaRPr lang="en-US" dirty="0"/>
          </a:p>
        </p:txBody>
      </p:sp>
      <p:sp>
        <p:nvSpPr>
          <p:cNvPr id="3" name="Content Placeholder 2">
            <a:extLst>
              <a:ext uri="{FF2B5EF4-FFF2-40B4-BE49-F238E27FC236}">
                <a16:creationId xmlns:a16="http://schemas.microsoft.com/office/drawing/2014/main" id="{C4EF4130-EE94-48E9-B5EB-C7BF322D69B6}"/>
              </a:ext>
            </a:extLst>
          </p:cNvPr>
          <p:cNvSpPr>
            <a:spLocks noGrp="1"/>
          </p:cNvSpPr>
          <p:nvPr>
            <p:ph idx="1"/>
          </p:nvPr>
        </p:nvSpPr>
        <p:spPr>
          <a:xfrm>
            <a:off x="822959" y="1845734"/>
            <a:ext cx="5794657" cy="4347676"/>
          </a:xfrm>
        </p:spPr>
        <p:txBody>
          <a:bodyPr>
            <a:normAutofit fontScale="85000" lnSpcReduction="20000"/>
          </a:bodyPr>
          <a:lstStyle/>
          <a:p>
            <a:pPr>
              <a:buFont typeface="Wingdings" panose="05000000000000000000" pitchFamily="2" charset="2"/>
              <a:buChar char="§"/>
            </a:pPr>
            <a:r>
              <a:rPr lang="en-US" dirty="0"/>
              <a:t> Critiques John Lock’s </a:t>
            </a:r>
            <a:r>
              <a:rPr lang="en-US" i="1" dirty="0"/>
              <a:t>An Essay Concerning Human Understanding</a:t>
            </a:r>
            <a:r>
              <a:rPr lang="en-US" dirty="0"/>
              <a:t> and </a:t>
            </a:r>
            <a:r>
              <a:rPr lang="en-US" i="1" dirty="0"/>
              <a:t>The Reasonableness of Christianity</a:t>
            </a:r>
            <a:r>
              <a:rPr lang="en-US" dirty="0"/>
              <a:t> </a:t>
            </a:r>
            <a:r>
              <a:rPr lang="en-US" dirty="0">
                <a:sym typeface="Wingdings" panose="05000000000000000000" pitchFamily="2" charset="2"/>
              </a:rPr>
              <a:t> claims that Locke’s work is deist or Socinian (non-Trinitarian) </a:t>
            </a:r>
          </a:p>
          <a:p>
            <a:pPr lvl="1">
              <a:buFont typeface="Wingdings" panose="05000000000000000000" pitchFamily="2" charset="2"/>
              <a:buChar char="§"/>
            </a:pPr>
            <a:r>
              <a:rPr lang="en-US" dirty="0"/>
              <a:t>Also attacks his skepticism regarding the truth of scripture and divinity of Christ </a:t>
            </a:r>
            <a:r>
              <a:rPr lang="en-US" dirty="0">
                <a:sym typeface="Wingdings" panose="05000000000000000000" pitchFamily="2" charset="2"/>
              </a:rPr>
              <a:t> objects to Locke’s claim that Christ was merely “an extraordinary person” and that the beliefs of Christianity and Islam are equal</a:t>
            </a:r>
          </a:p>
          <a:p>
            <a:pPr>
              <a:buFont typeface="Wingdings" panose="05000000000000000000" pitchFamily="2" charset="2"/>
              <a:buChar char="§"/>
            </a:pPr>
            <a:r>
              <a:rPr lang="en-US" dirty="0"/>
              <a:t> In </a:t>
            </a:r>
            <a:r>
              <a:rPr lang="en-US" i="1" dirty="0"/>
              <a:t>The Christian Religion</a:t>
            </a:r>
            <a:r>
              <a:rPr lang="en-US" dirty="0"/>
              <a:t>, Astell is concerned with “Duty to God” and “Duty to our </a:t>
            </a:r>
            <a:r>
              <a:rPr lang="en-US" dirty="0" err="1"/>
              <a:t>Neighbour</a:t>
            </a:r>
            <a:r>
              <a:rPr lang="en-US" dirty="0"/>
              <a:t>” </a:t>
            </a:r>
            <a:r>
              <a:rPr lang="en-US" dirty="0">
                <a:sym typeface="Wingdings" panose="05000000000000000000" pitchFamily="2" charset="2"/>
              </a:rPr>
              <a:t> all humans are “brethren” and it is only sin and pride which leads us to see others as “creatures of a different species”</a:t>
            </a:r>
          </a:p>
          <a:p>
            <a:pPr lvl="1">
              <a:buFont typeface="Wingdings" panose="05000000000000000000" pitchFamily="2" charset="2"/>
              <a:buChar char="§"/>
            </a:pPr>
            <a:r>
              <a:rPr lang="en-US" dirty="0"/>
              <a:t>Interestingly, this beliefs co-exists with beliefs of the hierarchical distinctions: God’s works 'do not necessarily possess the same degree of perfection.’</a:t>
            </a:r>
          </a:p>
          <a:p>
            <a:pPr>
              <a:buFont typeface="Wingdings" panose="05000000000000000000" pitchFamily="2" charset="2"/>
              <a:buChar char="§"/>
            </a:pPr>
            <a:r>
              <a:rPr lang="en-US" dirty="0"/>
              <a:t> Conservative beliefs in divine authority: Monarchist who regarded Charles I </a:t>
            </a:r>
            <a:r>
              <a:rPr lang="en-US" dirty="0">
                <a:sym typeface="Wingdings" panose="05000000000000000000" pitchFamily="2" charset="2"/>
              </a:rPr>
              <a:t> thought his successors William and Mary were ‘illegitimate’ rulers</a:t>
            </a:r>
          </a:p>
          <a:p>
            <a:pPr lvl="1">
              <a:buFont typeface="Wingdings" panose="05000000000000000000" pitchFamily="2" charset="2"/>
              <a:buChar char="§"/>
            </a:pPr>
            <a:r>
              <a:rPr lang="en-US" dirty="0"/>
              <a:t>Tory, conservative politics and English nationalism led her to the belief that “it is better some innocents should suffer than the majesty of government, and herein the divine authority should be violated.“</a:t>
            </a:r>
          </a:p>
        </p:txBody>
      </p:sp>
      <p:pic>
        <p:nvPicPr>
          <p:cNvPr id="6148" name="Picture 4" descr="King Charles I after original by van Dyck.jpg">
            <a:extLst>
              <a:ext uri="{FF2B5EF4-FFF2-40B4-BE49-F238E27FC236}">
                <a16:creationId xmlns:a16="http://schemas.microsoft.com/office/drawing/2014/main" id="{C2C6C8E1-235C-49F0-8771-06E92CD382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3631" y="2209822"/>
            <a:ext cx="2095500" cy="3619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61388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32266-5F5D-40D5-BD6D-EFDCEBAD60C1}"/>
              </a:ext>
            </a:extLst>
          </p:cNvPr>
          <p:cNvSpPr>
            <a:spLocks noGrp="1"/>
          </p:cNvSpPr>
          <p:nvPr>
            <p:ph type="title"/>
          </p:nvPr>
        </p:nvSpPr>
        <p:spPr/>
        <p:txBody>
          <a:bodyPr/>
          <a:lstStyle/>
          <a:p>
            <a:r>
              <a:rPr lang="en-US" dirty="0"/>
              <a:t>Astell and Descartes</a:t>
            </a:r>
            <a:br>
              <a:rPr lang="en-US" dirty="0"/>
            </a:br>
            <a:r>
              <a:rPr lang="en-US" i="1" dirty="0"/>
              <a:t>Difference and sameness</a:t>
            </a:r>
            <a:endParaRPr lang="en-US" dirty="0"/>
          </a:p>
        </p:txBody>
      </p:sp>
      <p:sp>
        <p:nvSpPr>
          <p:cNvPr id="3" name="Content Placeholder 2">
            <a:extLst>
              <a:ext uri="{FF2B5EF4-FFF2-40B4-BE49-F238E27FC236}">
                <a16:creationId xmlns:a16="http://schemas.microsoft.com/office/drawing/2014/main" id="{6C8E35CE-6386-4B53-BB87-BF94CD1D8426}"/>
              </a:ext>
            </a:extLst>
          </p:cNvPr>
          <p:cNvSpPr>
            <a:spLocks noGrp="1"/>
          </p:cNvSpPr>
          <p:nvPr>
            <p:ph idx="1"/>
          </p:nvPr>
        </p:nvSpPr>
        <p:spPr/>
        <p:txBody>
          <a:bodyPr>
            <a:normAutofit lnSpcReduction="10000"/>
          </a:bodyPr>
          <a:lstStyle/>
          <a:p>
            <a:pPr>
              <a:buFont typeface="Wingdings" panose="05000000000000000000" pitchFamily="2" charset="2"/>
              <a:buChar char="§"/>
            </a:pPr>
            <a:r>
              <a:rPr lang="en-US" sz="2400" dirty="0"/>
              <a:t> Regarding the idea of independent minds, Astell differs from Descartes</a:t>
            </a:r>
          </a:p>
          <a:p>
            <a:pPr lvl="1">
              <a:buFont typeface="Wingdings" panose="05000000000000000000" pitchFamily="2" charset="2"/>
              <a:buChar char="§"/>
            </a:pPr>
            <a:r>
              <a:rPr lang="en-US" sz="2000" dirty="0"/>
              <a:t>Descartes in </a:t>
            </a:r>
            <a:r>
              <a:rPr lang="en-US" sz="2000" i="1" dirty="0"/>
              <a:t>Discourse of Method</a:t>
            </a:r>
            <a:r>
              <a:rPr lang="en-US" sz="2000" dirty="0"/>
              <a:t>: all minds have the same ability to reason</a:t>
            </a:r>
          </a:p>
          <a:p>
            <a:pPr lvl="1">
              <a:buFont typeface="Wingdings" panose="05000000000000000000" pitchFamily="2" charset="2"/>
              <a:buChar char="§"/>
            </a:pPr>
            <a:r>
              <a:rPr lang="en-US" sz="2000" dirty="0"/>
              <a:t>Astell: God creates minds with differing abilities </a:t>
            </a:r>
            <a:r>
              <a:rPr lang="en-US" sz="2000" dirty="0">
                <a:sym typeface="Wingdings" panose="05000000000000000000" pitchFamily="2" charset="2"/>
              </a:rPr>
              <a:t> these differences are intrinsic</a:t>
            </a:r>
          </a:p>
          <a:p>
            <a:pPr lvl="2">
              <a:buFont typeface="Wingdings" panose="05000000000000000000" pitchFamily="2" charset="2"/>
              <a:buChar char="§"/>
            </a:pPr>
            <a:r>
              <a:rPr lang="en-US" sz="1600" dirty="0"/>
              <a:t>Justification for view: God wants us to form communities/relationships with others </a:t>
            </a:r>
            <a:r>
              <a:rPr lang="en-US" sz="1600" dirty="0">
                <a:sym typeface="Wingdings" panose="05000000000000000000" pitchFamily="2" charset="2"/>
              </a:rPr>
              <a:t> these relationships are possible only if minds have different capacities</a:t>
            </a:r>
          </a:p>
          <a:p>
            <a:pPr lvl="2">
              <a:buFont typeface="Wingdings" panose="05000000000000000000" pitchFamily="2" charset="2"/>
              <a:buChar char="§"/>
            </a:pPr>
            <a:r>
              <a:rPr lang="en-US" sz="1600" dirty="0">
                <a:sym typeface="Wingdings" panose="05000000000000000000" pitchFamily="2" charset="2"/>
              </a:rPr>
              <a:t>Minds are made to meditate on and enjoy God  but each mind is limited and can only enjoy and contemplate a limited amount of his works  the creation of many minds means that there are many opportunities for contemplation </a:t>
            </a:r>
          </a:p>
          <a:p>
            <a:pPr lvl="1">
              <a:buFont typeface="Wingdings" panose="05000000000000000000" pitchFamily="2" charset="2"/>
              <a:buChar char="§"/>
            </a:pPr>
            <a:r>
              <a:rPr lang="en-US" sz="2000" dirty="0"/>
              <a:t>Rather than individual minds understanding all of creation, the community of human minds can, in their diverse ways, meditate on all of creation</a:t>
            </a:r>
          </a:p>
        </p:txBody>
      </p:sp>
    </p:spTree>
    <p:extLst>
      <p:ext uri="{BB962C8B-B14F-4D97-AF65-F5344CB8AC3E}">
        <p14:creationId xmlns:p14="http://schemas.microsoft.com/office/powerpoint/2010/main" val="3330586638"/>
      </p:ext>
    </p:extLst>
  </p:cSld>
  <p:clrMapOvr>
    <a:masterClrMapping/>
  </p:clrMapOvr>
</p:sld>
</file>

<file path=ppt/theme/theme1.xml><?xml version="1.0" encoding="utf-8"?>
<a:theme xmlns:a="http://schemas.openxmlformats.org/drawingml/2006/main" name="Retrospec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TM02900769[[fn=Retrospect]]</Template>
  <TotalTime>10161</TotalTime>
  <Words>1833</Words>
  <Application>Microsoft Office PowerPoint</Application>
  <PresentationFormat>On-screen Show (4:3)</PresentationFormat>
  <Paragraphs>83</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Wingdings</vt:lpstr>
      <vt:lpstr>Retrospect</vt:lpstr>
      <vt:lpstr>Mary Astell “The First English Feminist”</vt:lpstr>
      <vt:lpstr>Mary Astell (1666-1731)</vt:lpstr>
      <vt:lpstr>List of published works</vt:lpstr>
      <vt:lpstr>Education and salvation</vt:lpstr>
      <vt:lpstr>Rhetoric and women’s education</vt:lpstr>
      <vt:lpstr>Themes Friendship</vt:lpstr>
      <vt:lpstr>Themes Education for women</vt:lpstr>
      <vt:lpstr>Themes Religion and Politics</vt:lpstr>
      <vt:lpstr>Astell and Descartes Difference and sameness</vt:lpstr>
      <vt:lpstr>Mind-Body Dualism Mind-Body Union</vt:lpstr>
      <vt:lpstr>Dualism and women</vt:lpstr>
      <vt:lpstr>Mind-Body Dualism and views on women</vt:lpstr>
      <vt:lpstr>Union or distinct?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Stephanie Spoto</dc:creator>
  <cp:lastModifiedBy>Stephanie Spoto</cp:lastModifiedBy>
  <cp:revision>45</cp:revision>
  <dcterms:created xsi:type="dcterms:W3CDTF">2021-10-26T13:22:51Z</dcterms:created>
  <dcterms:modified xsi:type="dcterms:W3CDTF">2021-11-02T14:44:58Z</dcterms:modified>
</cp:coreProperties>
</file>